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1" r:id="rId4"/>
    <p:sldId id="257" r:id="rId5"/>
    <p:sldId id="258" r:id="rId6"/>
    <p:sldId id="259" r:id="rId7"/>
    <p:sldId id="260" r:id="rId8"/>
    <p:sldId id="261" r:id="rId9"/>
    <p:sldId id="263" r:id="rId10"/>
    <p:sldId id="262" r:id="rId11"/>
    <p:sldId id="264" r:id="rId12"/>
    <p:sldId id="273" r:id="rId13"/>
    <p:sldId id="270" r:id="rId14"/>
    <p:sldId id="266" r:id="rId15"/>
    <p:sldId id="265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jp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D7A8E-0C3E-43DE-8658-E17BC6712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B92EC-A3A3-494C-AFFC-2B2CD7B96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DB3BA-495C-4914-9F80-CEE833447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578E4-353C-43F8-92E1-0A4A15AB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4B3FE-88F4-4032-B981-6CAA17CE4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4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EB85-1BF6-4090-BE48-E338170BC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5D3C84-C0DF-42D3-A472-2D6797441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FFB89-6E39-4B72-A59C-E9C1CE3C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6BC95-3980-4D89-997F-45337E844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6E169-48D0-434D-8F1D-84F2B3D30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95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E2A7E0-EBB0-488C-9D02-587422521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8524F1-9DE9-448F-A933-979883C25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5F8A0-361A-44D5-AEB8-A896D99DC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0B619-452D-4BB9-9F39-15DB46AC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B6124-BA0F-4170-BCE0-E7229C56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5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355C-0AAD-45E3-9166-031CF60A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8E4D4-EBA6-41F2-B700-4C5D64AA1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0E385-7B3D-4303-84F2-898A78359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8ABE4-0017-467C-BD06-58E41C29E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4CF78-6D6C-4EBE-899F-95EE6A02A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0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8862-4855-4E33-BC87-4422D0841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43CC7-B2C4-45E6-B97B-1511CB48D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6D1F9-BC55-4200-BAC3-ACBCCFCCB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D21A6-FE24-43C9-A4C3-3798BD670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539A0-2F07-4520-BF5C-C616F137A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680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D9D3C-F434-41D4-884E-8AF009ED1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92950-048C-4483-B96A-B3EC380CD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BBA3D-92F1-4EDA-8FA7-ECB65293E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BE4D1-A68E-4852-9E39-698276FE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C98A3-729E-46A4-88DF-529C2CC7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FBBC1-6367-4B8E-8BF9-03D47721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25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EC80F-C6D5-4ADB-BFBD-366E69C7D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50684-5276-458F-B959-F7D56E944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5C6B7-9B65-4669-9231-EA81CC633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2A895-BE4B-41D8-BD24-78358AF2E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C17E17-1BFE-45B6-9A6D-04C36B5EAB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FF2356-EB67-4848-AD1A-448B75EB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5CA406-5193-4FDC-87C5-FF1F2F579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B49326-A386-4E43-88AA-2DA01C477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40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0854-719A-4A69-89A1-26A0000F7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FD84A5-F730-49F3-B94B-9125C3F9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B26EE3-F3FA-42EE-9506-044E369F2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76C9A-C6C4-440F-B3D6-7B04CF62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7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94746-C376-4DAA-B1FB-1E788A0FA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4FEE8D-3757-40ED-9DBB-3B548291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B58ED-E7C9-4E84-9573-D5CD0B566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6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3AA95-B962-4A3D-AC5C-23415ADE1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E5CD9-475A-4E6F-A0F7-C1C35ECDA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95194-0D38-491E-936B-EAA82AD8A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1AE5C-E849-4CEA-BAB7-5A9A1671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28716-76B2-437C-8E05-FB3B0542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5E5AB-3E5D-4281-8EF6-785353C9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57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91325-E3CB-47F8-BE84-F60FBAF5A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17EA51-E3AD-492D-84B7-CF9317570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2E92F-DC2D-452D-912C-BE609C5E4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1EE94-B230-483E-BD28-B991DD97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1A672-1864-4F78-AD90-710A61972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99AA4-AFD7-4297-9B7C-9FA21B33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63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682E9E-DB9A-4B39-96B5-A16C677AB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7EE1A-C60B-4CE1-A27D-AADB8E520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8AC25-10ED-41C6-8F4A-347623C04B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1EEB-569F-4890-893A-E07DFBA27F12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606F2-78F8-43BB-8B16-1DBEE66F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AA61D-0576-456D-9379-3325B0887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5F5E0-C294-4C6B-9817-F091F257B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6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tx1"/>
          </a:fgClr>
          <a:bgClr>
            <a:schemeClr val="accent1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ird in a cage&#10;&#10;Description automatically generated with low confidence">
            <a:extLst>
              <a:ext uri="{FF2B5EF4-FFF2-40B4-BE49-F238E27FC236}">
                <a16:creationId xmlns:a16="http://schemas.microsoft.com/office/drawing/2014/main" id="{B960552F-BDC9-46FE-A133-05F142A00E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9" r="15118"/>
          <a:stretch/>
        </p:blipFill>
        <p:spPr>
          <a:xfrm>
            <a:off x="-4" y="-4"/>
            <a:ext cx="753464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E836D0-878F-4FE3-A92A-3D1A499E9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7618" y="3109274"/>
            <a:ext cx="6614382" cy="2422375"/>
          </a:xfrm>
        </p:spPr>
        <p:txBody>
          <a:bodyPr anchor="b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Georgia" panose="02040502050405020303" pitchFamily="18" charset="0"/>
                <a:cs typeface="Courier New" panose="02070309020205020404" pitchFamily="49" charset="0"/>
              </a:rPr>
              <a:t>OpenFOAM Mesh Refinement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426363-CC6D-41E6-9985-5D34FF6D1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88269" y="5780993"/>
            <a:ext cx="6300683" cy="82469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eorgia" panose="02040502050405020303" pitchFamily="18" charset="0"/>
                <a:cs typeface="Courier New" panose="02070309020205020404" pitchFamily="49" charset="0"/>
              </a:rPr>
              <a:t>naca0012 at 8° </a:t>
            </a:r>
            <a:r>
              <a:rPr lang="el-GR" sz="3200" dirty="0">
                <a:solidFill>
                  <a:schemeClr val="bg1"/>
                </a:solidFill>
                <a:latin typeface="Georgia" panose="02040502050405020303" pitchFamily="18" charset="0"/>
                <a:cs typeface="Courier New" panose="02070309020205020404" pitchFamily="49" charset="0"/>
              </a:rPr>
              <a:t>α</a:t>
            </a:r>
            <a:endParaRPr lang="en-US" sz="3200" dirty="0">
              <a:solidFill>
                <a:schemeClr val="bg1"/>
              </a:solidFill>
              <a:latin typeface="Georgia" panose="02040502050405020303" pitchFamily="18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024AF5-E100-4457-90DF-440B4BF813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786" r="6786"/>
          <a:stretch/>
        </p:blipFill>
        <p:spPr>
          <a:xfrm>
            <a:off x="6887361" y="-24"/>
            <a:ext cx="5301591" cy="383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8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-11876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>
            <a:off x="3067174" y="441891"/>
            <a:ext cx="215776" cy="606050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V="1">
            <a:off x="3124200" y="95251"/>
            <a:ext cx="5585361" cy="35559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V="1">
            <a:off x="3282950" y="2800350"/>
            <a:ext cx="5283200" cy="37020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 flipH="1">
            <a:off x="8566150" y="95250"/>
            <a:ext cx="143411" cy="270510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60362B-8CA5-4BEB-8473-254F82491B8F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Slip wall</a:t>
            </a:r>
          </a:p>
        </p:txBody>
      </p:sp>
    </p:spTree>
    <p:extLst>
      <p:ext uri="{BB962C8B-B14F-4D97-AF65-F5344CB8AC3E}">
        <p14:creationId xmlns:p14="http://schemas.microsoft.com/office/powerpoint/2010/main" val="1937985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-11876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 flipH="1" flipV="1">
            <a:off x="3282950" y="6502400"/>
            <a:ext cx="1174750" cy="26034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V="1">
            <a:off x="4457700" y="2870200"/>
            <a:ext cx="4705350" cy="38925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V="1">
            <a:off x="3282950" y="2800350"/>
            <a:ext cx="5283200" cy="37020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 flipH="1" flipV="1">
            <a:off x="8566151" y="2800350"/>
            <a:ext cx="596899" cy="698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7CE5EE-DEE9-4720-98F1-473EF8C95EE1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Slip wall</a:t>
            </a:r>
          </a:p>
        </p:txBody>
      </p:sp>
    </p:spTree>
    <p:extLst>
      <p:ext uri="{BB962C8B-B14F-4D97-AF65-F5344CB8AC3E}">
        <p14:creationId xmlns:p14="http://schemas.microsoft.com/office/powerpoint/2010/main" val="97524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a body of water&#10;&#10;Description automatically generated with low confidence">
            <a:extLst>
              <a:ext uri="{FF2B5EF4-FFF2-40B4-BE49-F238E27FC236}">
                <a16:creationId xmlns:a16="http://schemas.microsoft.com/office/drawing/2014/main" id="{B343A293-1524-417B-95FA-D18E2BEC5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28339F1-05C7-456B-90F7-E7A5DE7DF350}"/>
              </a:ext>
            </a:extLst>
          </p:cNvPr>
          <p:cNvSpPr/>
          <p:nvPr/>
        </p:nvSpPr>
        <p:spPr>
          <a:xfrm>
            <a:off x="952500" y="0"/>
            <a:ext cx="10287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E2B7A5-A610-4875-BEBA-228F1C5EE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1194"/>
            <a:ext cx="9144000" cy="1335611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98789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B70190A-F68A-40D9-8F44-CF75AC4FF87A}"/>
                  </a:ext>
                </a:extLst>
              </p:cNvPr>
              <p:cNvSpPr txBox="1"/>
              <p:nvPr/>
            </p:nvSpPr>
            <p:spPr>
              <a:xfrm>
                <a:off x="763904" y="179777"/>
                <a:ext cx="10664191" cy="649844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𝐶𝑜𝑒𝑓𝑓𝑖𝑐𝑖𝑒𝑛𝑡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𝐷𝑟𝑎𝑔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ρ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𝑞𝐴</m:t>
                        </m:r>
                      </m:den>
                    </m:f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𝐶𝑜𝑒𝑓𝑓𝑖𝑐𝑖𝑒𝑛𝑡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𝐿𝑖𝑓𝑡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b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ρ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𝑞𝐴</m:t>
                        </m:r>
                      </m:den>
                    </m:f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𝐹𝑜𝑟𝑐𝑒𝑠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sub>
                        </m:sSub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𝒚</m:t>
                            </m:r>
                          </m:sub>
                        </m:sSub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ρ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𝑁𝑜𝑟𝑚𝑎𝑙𝑠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l-GR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ρ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𝑂𝑝𝑒𝑛𝐹𝑂𝐴𝑀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𝑝𝑟𝑒𝑠𝑠𝑢𝑟𝑒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𝑑𝑒𝑛𝑠𝑖𝑡𝑦</m:t>
                            </m:r>
                          </m:den>
                        </m:f>
                      </m:e>
                    </m:d>
                  </m:oMath>
                </a14:m>
                <a:endParaRPr lang="en-US" b="0" i="1" dirty="0">
                  <a:solidFill>
                    <a:schemeClr val="tx1"/>
                  </a:solidFill>
                  <a:latin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𝑤𝑎𝑙𝑙𝑆h𝑒𝑎𝑟𝑆𝑡𝑟𝑒𝑠𝑠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ourier New" panose="02070309020205020404" pitchFamily="49" charset="0"/>
                          </a:rPr>
                          <m:t>𝜏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𝜇</m:t>
                    </m:r>
                    <m:r>
                      <m:rPr>
                        <m:sty m:val="p"/>
                      </m:rP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∇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𝑢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 =</m:t>
                    </m:r>
                    <m:r>
                      <m:rPr>
                        <m:sty m:val="p"/>
                      </m:rPr>
                      <a:rPr lang="el-GR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ρ</m:t>
                    </m:r>
                    <m:r>
                      <m:rPr>
                        <m:sty m:val="p"/>
                      </m:rPr>
                      <a:rPr lang="el-GR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ν</m:t>
                    </m:r>
                    <m:r>
                      <m:rPr>
                        <m:sty m:val="p"/>
                      </m:rP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∇</m:t>
                    </m:r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𝑢</m:t>
                    </m:r>
                  </m:oMath>
                </a14:m>
                <a:endParaRPr lang="en-US" b="0" i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𝐹𝑜𝑟𝑐𝑒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𝐷𝑟𝑎𝑔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i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𝐹𝑜𝑟𝑐𝑒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𝐿𝑖𝑓𝑡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i="1" dirty="0">
                  <a:solidFill>
                    <a:schemeClr val="tx1"/>
                  </a:solidFill>
                  <a:latin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𝐷𝑦𝑛𝑎𝑚𝑖𝑐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𝑝𝑟𝑒𝑠𝑠𝑢𝑟𝑒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𝑓𝑙𝑢𝑖𝑑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𝑑𝑒𝑛𝑠𝑖𝑡𝑦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𝝆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=1.225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𝑘𝑔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𝑓𝑟𝑒𝑒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𝑠𝑡𝑟𝑒𝑎𝑚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𝑣𝑒𝑙𝑜𝑐𝑖𝑡𝑦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20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𝑝𝑟𝑜𝑗𝑒𝑐𝑡𝑒𝑑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𝑎𝑟𝑒𝑎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⁡(</m:t>
                    </m:r>
                    <m:r>
                      <m:rPr>
                        <m:sty m:val="p"/>
                      </m:rPr>
                      <a:rPr lang="el-G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α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𝑝𝑙𝑎𝑛𝑓𝑜𝑟𝑚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𝑎𝑟𝑒𝑎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𝑐𝑙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𝑟𝑒𝑐𝑡𝑎𝑛𝑔𝑢𝑙𝑎𝑟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𝑤𝑖𝑛𝑔</m:t>
                    </m:r>
                  </m:oMath>
                </a14:m>
                <a:endParaRPr lang="en-US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B70190A-F68A-40D9-8F44-CF75AC4FF8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3904" y="179777"/>
                <a:ext cx="10664191" cy="6498446"/>
              </a:xfrm>
              <a:prstGeom prst="rect">
                <a:avLst/>
              </a:prstGeom>
              <a:blipFill>
                <a:blip r:embed="rId2"/>
                <a:stretch>
                  <a:fillRect l="-285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1138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2A9400-D448-4239-A62B-10BBD08CA7A0}"/>
              </a:ext>
            </a:extLst>
          </p:cNvPr>
          <p:cNvSpPr/>
          <p:nvPr/>
        </p:nvSpPr>
        <p:spPr>
          <a:xfrm>
            <a:off x="3581401" y="4467225"/>
            <a:ext cx="5248274" cy="1757363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681B00-5618-4C09-99AC-3BD0AAB36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36" y="570546"/>
            <a:ext cx="11590123" cy="279939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5A13D4-77D9-46B2-9014-17C6D8CFA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691" y="4279584"/>
            <a:ext cx="5570615" cy="200787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86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CD6E1-D7BF-4263-8F87-52FAF2696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92"/>
            <a:ext cx="12230449" cy="68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022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D4D5C-B6D2-4131-A14F-49792127D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89" y="6350"/>
            <a:ext cx="11194822" cy="6862032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2826DA7-BAC7-4C0D-836E-9B27F14A1FF7}"/>
              </a:ext>
            </a:extLst>
          </p:cNvPr>
          <p:cNvSpPr/>
          <p:nvPr/>
        </p:nvSpPr>
        <p:spPr>
          <a:xfrm>
            <a:off x="3195638" y="5781675"/>
            <a:ext cx="6657975" cy="171450"/>
          </a:xfrm>
          <a:custGeom>
            <a:avLst/>
            <a:gdLst>
              <a:gd name="connsiteX0" fmla="*/ 0 w 6657975"/>
              <a:gd name="connsiteY0" fmla="*/ 171450 h 171450"/>
              <a:gd name="connsiteX1" fmla="*/ 1123950 w 6657975"/>
              <a:gd name="connsiteY1" fmla="*/ 157163 h 171450"/>
              <a:gd name="connsiteX2" fmla="*/ 2233612 w 6657975"/>
              <a:gd name="connsiteY2" fmla="*/ 142875 h 171450"/>
              <a:gd name="connsiteX3" fmla="*/ 3328987 w 6657975"/>
              <a:gd name="connsiteY3" fmla="*/ 138113 h 171450"/>
              <a:gd name="connsiteX4" fmla="*/ 4443412 w 6657975"/>
              <a:gd name="connsiteY4" fmla="*/ 104775 h 171450"/>
              <a:gd name="connsiteX5" fmla="*/ 5548312 w 6657975"/>
              <a:gd name="connsiteY5" fmla="*/ 61913 h 171450"/>
              <a:gd name="connsiteX6" fmla="*/ 6657975 w 6657975"/>
              <a:gd name="connsiteY6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57975" h="171450">
                <a:moveTo>
                  <a:pt x="0" y="171450"/>
                </a:moveTo>
                <a:lnTo>
                  <a:pt x="1123950" y="157163"/>
                </a:lnTo>
                <a:lnTo>
                  <a:pt x="2233612" y="142875"/>
                </a:lnTo>
                <a:lnTo>
                  <a:pt x="3328987" y="138113"/>
                </a:lnTo>
                <a:cubicBezTo>
                  <a:pt x="3697287" y="131763"/>
                  <a:pt x="4443412" y="104775"/>
                  <a:pt x="4443412" y="104775"/>
                </a:cubicBezTo>
                <a:lnTo>
                  <a:pt x="5548312" y="61913"/>
                </a:lnTo>
                <a:lnTo>
                  <a:pt x="6657975" y="0"/>
                </a:lnTo>
              </a:path>
            </a:pathLst>
          </a:cu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E72F2D-95F1-4DA7-9122-D47475F6B9EB}"/>
              </a:ext>
            </a:extLst>
          </p:cNvPr>
          <p:cNvSpPr/>
          <p:nvPr/>
        </p:nvSpPr>
        <p:spPr>
          <a:xfrm>
            <a:off x="3179428" y="1870745"/>
            <a:ext cx="6677636" cy="4053091"/>
          </a:xfrm>
          <a:custGeom>
            <a:avLst/>
            <a:gdLst>
              <a:gd name="connsiteX0" fmla="*/ 0 w 6677636"/>
              <a:gd name="connsiteY0" fmla="*/ 4051883 h 4053091"/>
              <a:gd name="connsiteX1" fmla="*/ 2256638 w 6677636"/>
              <a:gd name="connsiteY1" fmla="*/ 3389152 h 4053091"/>
              <a:gd name="connsiteX2" fmla="*/ 6677636 w 6677636"/>
              <a:gd name="connsiteY2" fmla="*/ 0 h 405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77636" h="4053091">
                <a:moveTo>
                  <a:pt x="0" y="4051883"/>
                </a:moveTo>
                <a:cubicBezTo>
                  <a:pt x="571849" y="4058174"/>
                  <a:pt x="1143699" y="4064466"/>
                  <a:pt x="2256638" y="3389152"/>
                </a:cubicBezTo>
                <a:cubicBezTo>
                  <a:pt x="3369577" y="2713838"/>
                  <a:pt x="5852719" y="387292"/>
                  <a:pt x="6677636" y="0"/>
                </a:cubicBezTo>
              </a:path>
            </a:pathLst>
          </a:cu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23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A931A-4A5D-4EFE-8ADB-46B44B22E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958" y="0"/>
            <a:ext cx="11226084" cy="68580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A220C11-87FD-4501-9B5B-B647FCD38CD1}"/>
              </a:ext>
            </a:extLst>
          </p:cNvPr>
          <p:cNvSpPr/>
          <p:nvPr/>
        </p:nvSpPr>
        <p:spPr>
          <a:xfrm>
            <a:off x="1722120" y="1938811"/>
            <a:ext cx="7589520" cy="1627349"/>
          </a:xfrm>
          <a:custGeom>
            <a:avLst/>
            <a:gdLst>
              <a:gd name="connsiteX0" fmla="*/ 0 w 7589520"/>
              <a:gd name="connsiteY0" fmla="*/ 1627349 h 1627349"/>
              <a:gd name="connsiteX1" fmla="*/ 617220 w 7589520"/>
              <a:gd name="connsiteY1" fmla="*/ 331949 h 1627349"/>
              <a:gd name="connsiteX2" fmla="*/ 1211580 w 7589520"/>
              <a:gd name="connsiteY2" fmla="*/ 133829 h 1627349"/>
              <a:gd name="connsiteX3" fmla="*/ 2865120 w 7589520"/>
              <a:gd name="connsiteY3" fmla="*/ 27149 h 1627349"/>
              <a:gd name="connsiteX4" fmla="*/ 4533900 w 7589520"/>
              <a:gd name="connsiteY4" fmla="*/ 4289 h 1627349"/>
              <a:gd name="connsiteX5" fmla="*/ 5539740 w 7589520"/>
              <a:gd name="connsiteY5" fmla="*/ 95729 h 1627349"/>
              <a:gd name="connsiteX6" fmla="*/ 7589520 w 7589520"/>
              <a:gd name="connsiteY6" fmla="*/ 240509 h 1627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89520" h="1627349">
                <a:moveTo>
                  <a:pt x="0" y="1627349"/>
                </a:moveTo>
                <a:cubicBezTo>
                  <a:pt x="207645" y="1104109"/>
                  <a:pt x="415290" y="580869"/>
                  <a:pt x="617220" y="331949"/>
                </a:cubicBezTo>
                <a:cubicBezTo>
                  <a:pt x="819150" y="83029"/>
                  <a:pt x="836930" y="184629"/>
                  <a:pt x="1211580" y="133829"/>
                </a:cubicBezTo>
                <a:cubicBezTo>
                  <a:pt x="1586230" y="83029"/>
                  <a:pt x="2311400" y="48739"/>
                  <a:pt x="2865120" y="27149"/>
                </a:cubicBezTo>
                <a:cubicBezTo>
                  <a:pt x="3418840" y="5559"/>
                  <a:pt x="4088130" y="-7141"/>
                  <a:pt x="4533900" y="4289"/>
                </a:cubicBezTo>
                <a:cubicBezTo>
                  <a:pt x="4979670" y="15719"/>
                  <a:pt x="5539740" y="95729"/>
                  <a:pt x="5539740" y="95729"/>
                </a:cubicBezTo>
                <a:cubicBezTo>
                  <a:pt x="6049010" y="135099"/>
                  <a:pt x="7146290" y="146529"/>
                  <a:pt x="7589520" y="240509"/>
                </a:cubicBezTo>
              </a:path>
            </a:pathLst>
          </a:cu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12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0CF450-3BED-4B7B-82EE-6F87C981F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5" y="0"/>
            <a:ext cx="11156249" cy="6858000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0BE6B55-1ECC-453E-8AC8-516CD5953815}"/>
              </a:ext>
            </a:extLst>
          </p:cNvPr>
          <p:cNvSpPr/>
          <p:nvPr/>
        </p:nvSpPr>
        <p:spPr>
          <a:xfrm>
            <a:off x="1859280" y="1318260"/>
            <a:ext cx="7475220" cy="4582643"/>
          </a:xfrm>
          <a:custGeom>
            <a:avLst/>
            <a:gdLst>
              <a:gd name="connsiteX0" fmla="*/ 0 w 7475220"/>
              <a:gd name="connsiteY0" fmla="*/ 0 h 4582643"/>
              <a:gd name="connsiteX1" fmla="*/ 617220 w 7475220"/>
              <a:gd name="connsiteY1" fmla="*/ 4000500 h 4582643"/>
              <a:gd name="connsiteX2" fmla="*/ 1196340 w 7475220"/>
              <a:gd name="connsiteY2" fmla="*/ 4343400 h 4582643"/>
              <a:gd name="connsiteX3" fmla="*/ 2819400 w 7475220"/>
              <a:gd name="connsiteY3" fmla="*/ 4465320 h 4582643"/>
              <a:gd name="connsiteX4" fmla="*/ 4465320 w 7475220"/>
              <a:gd name="connsiteY4" fmla="*/ 4572000 h 4582643"/>
              <a:gd name="connsiteX5" fmla="*/ 5440680 w 7475220"/>
              <a:gd name="connsiteY5" fmla="*/ 4572000 h 4582643"/>
              <a:gd name="connsiteX6" fmla="*/ 7475220 w 7475220"/>
              <a:gd name="connsiteY6" fmla="*/ 4564380 h 45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75220" h="4582643">
                <a:moveTo>
                  <a:pt x="0" y="0"/>
                </a:moveTo>
                <a:cubicBezTo>
                  <a:pt x="208915" y="1638300"/>
                  <a:pt x="417830" y="3276600"/>
                  <a:pt x="617220" y="4000500"/>
                </a:cubicBezTo>
                <a:cubicBezTo>
                  <a:pt x="816610" y="4724400"/>
                  <a:pt x="829310" y="4265930"/>
                  <a:pt x="1196340" y="4343400"/>
                </a:cubicBezTo>
                <a:cubicBezTo>
                  <a:pt x="1563370" y="4420870"/>
                  <a:pt x="2819400" y="4465320"/>
                  <a:pt x="2819400" y="4465320"/>
                </a:cubicBezTo>
                <a:lnTo>
                  <a:pt x="4465320" y="4572000"/>
                </a:lnTo>
                <a:cubicBezTo>
                  <a:pt x="4902200" y="4589780"/>
                  <a:pt x="5440680" y="4572000"/>
                  <a:pt x="5440680" y="4572000"/>
                </a:cubicBezTo>
                <a:cubicBezTo>
                  <a:pt x="5942330" y="4570730"/>
                  <a:pt x="7077710" y="4601210"/>
                  <a:pt x="7475220" y="4564380"/>
                </a:cubicBezTo>
              </a:path>
            </a:pathLst>
          </a:cu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25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a body of water&#10;&#10;Description automatically generated with low confidence">
            <a:extLst>
              <a:ext uri="{FF2B5EF4-FFF2-40B4-BE49-F238E27FC236}">
                <a16:creationId xmlns:a16="http://schemas.microsoft.com/office/drawing/2014/main" id="{B343A293-1524-417B-95FA-D18E2BEC5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28339F1-05C7-456B-90F7-E7A5DE7DF350}"/>
              </a:ext>
            </a:extLst>
          </p:cNvPr>
          <p:cNvSpPr/>
          <p:nvPr/>
        </p:nvSpPr>
        <p:spPr>
          <a:xfrm>
            <a:off x="952500" y="0"/>
            <a:ext cx="10287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E2B7A5-A610-4875-BEBA-228F1C5EEB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28230-A652-4BBD-9518-8ECE5B41ED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Meshing, Simulation, Post Processing</a:t>
            </a:r>
          </a:p>
        </p:txBody>
      </p:sp>
    </p:spTree>
    <p:extLst>
      <p:ext uri="{BB962C8B-B14F-4D97-AF65-F5344CB8AC3E}">
        <p14:creationId xmlns:p14="http://schemas.microsoft.com/office/powerpoint/2010/main" val="1191190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0190A-F68A-40D9-8F44-CF75AC4FF87A}"/>
              </a:ext>
            </a:extLst>
          </p:cNvPr>
          <p:cNvSpPr txBox="1"/>
          <p:nvPr/>
        </p:nvSpPr>
        <p:spPr>
          <a:xfrm>
            <a:off x="763904" y="766732"/>
            <a:ext cx="10664191" cy="532453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Solver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simpleFoam</a:t>
            </a: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Simulation Type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RAS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KOmegaSST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Iterations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1000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6 cores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Scheme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Steady State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Newtonian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Mesh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blockMesh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snappyHexMesh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Processing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ParaView and Excel</a:t>
            </a:r>
          </a:p>
        </p:txBody>
      </p:sp>
    </p:spTree>
    <p:extLst>
      <p:ext uri="{BB962C8B-B14F-4D97-AF65-F5344CB8AC3E}">
        <p14:creationId xmlns:p14="http://schemas.microsoft.com/office/powerpoint/2010/main" val="4083885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0"/>
            <a:ext cx="828017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9B4997-3177-4F9B-9C1A-3D742AAB7C73}"/>
              </a:ext>
            </a:extLst>
          </p:cNvPr>
          <p:cNvSpPr txBox="1"/>
          <p:nvPr/>
        </p:nvSpPr>
        <p:spPr>
          <a:xfrm>
            <a:off x="453006" y="2951946"/>
            <a:ext cx="26257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Boundary Conditions</a:t>
            </a:r>
          </a:p>
        </p:txBody>
      </p:sp>
    </p:spTree>
    <p:extLst>
      <p:ext uri="{BB962C8B-B14F-4D97-AF65-F5344CB8AC3E}">
        <p14:creationId xmlns:p14="http://schemas.microsoft.com/office/powerpoint/2010/main" val="1565114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0"/>
            <a:ext cx="8280171" cy="6858000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1D99051-C652-4B73-9909-6421930DB87D}"/>
              </a:ext>
            </a:extLst>
          </p:cNvPr>
          <p:cNvSpPr/>
          <p:nvPr/>
        </p:nvSpPr>
        <p:spPr>
          <a:xfrm>
            <a:off x="6517481" y="2497470"/>
            <a:ext cx="700088" cy="253344"/>
          </a:xfrm>
          <a:custGeom>
            <a:avLst/>
            <a:gdLst>
              <a:gd name="connsiteX0" fmla="*/ 688182 w 689547"/>
              <a:gd name="connsiteY0" fmla="*/ 98093 h 253344"/>
              <a:gd name="connsiteX1" fmla="*/ 388144 w 689547"/>
              <a:gd name="connsiteY1" fmla="*/ 9986 h 253344"/>
              <a:gd name="connsiteX2" fmla="*/ 159544 w 689547"/>
              <a:gd name="connsiteY2" fmla="*/ 7605 h 253344"/>
              <a:gd name="connsiteX3" fmla="*/ 40482 w 689547"/>
              <a:gd name="connsiteY3" fmla="*/ 59993 h 253344"/>
              <a:gd name="connsiteX4" fmla="*/ 0 w 689547"/>
              <a:gd name="connsiteY4" fmla="*/ 152861 h 253344"/>
              <a:gd name="connsiteX5" fmla="*/ 40482 w 689547"/>
              <a:gd name="connsiteY5" fmla="*/ 217155 h 253344"/>
              <a:gd name="connsiteX6" fmla="*/ 140494 w 689547"/>
              <a:gd name="connsiteY6" fmla="*/ 252874 h 253344"/>
              <a:gd name="connsiteX7" fmla="*/ 330994 w 689547"/>
              <a:gd name="connsiteY7" fmla="*/ 233824 h 253344"/>
              <a:gd name="connsiteX8" fmla="*/ 492919 w 689547"/>
              <a:gd name="connsiteY8" fmla="*/ 181436 h 253344"/>
              <a:gd name="connsiteX9" fmla="*/ 688182 w 689547"/>
              <a:gd name="connsiteY9" fmla="*/ 98093 h 253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9547" h="253344">
                <a:moveTo>
                  <a:pt x="688182" y="98093"/>
                </a:moveTo>
                <a:cubicBezTo>
                  <a:pt x="670720" y="69518"/>
                  <a:pt x="476250" y="25067"/>
                  <a:pt x="388144" y="9986"/>
                </a:cubicBezTo>
                <a:cubicBezTo>
                  <a:pt x="300038" y="-5095"/>
                  <a:pt x="217488" y="-729"/>
                  <a:pt x="159544" y="7605"/>
                </a:cubicBezTo>
                <a:cubicBezTo>
                  <a:pt x="101600" y="15939"/>
                  <a:pt x="67073" y="35784"/>
                  <a:pt x="40482" y="59993"/>
                </a:cubicBezTo>
                <a:cubicBezTo>
                  <a:pt x="13891" y="84202"/>
                  <a:pt x="0" y="126667"/>
                  <a:pt x="0" y="152861"/>
                </a:cubicBezTo>
                <a:cubicBezTo>
                  <a:pt x="0" y="179055"/>
                  <a:pt x="17066" y="200486"/>
                  <a:pt x="40482" y="217155"/>
                </a:cubicBezTo>
                <a:cubicBezTo>
                  <a:pt x="63898" y="233824"/>
                  <a:pt x="92075" y="250096"/>
                  <a:pt x="140494" y="252874"/>
                </a:cubicBezTo>
                <a:cubicBezTo>
                  <a:pt x="188913" y="255652"/>
                  <a:pt x="272256" y="245730"/>
                  <a:pt x="330994" y="233824"/>
                </a:cubicBezTo>
                <a:cubicBezTo>
                  <a:pt x="389731" y="221918"/>
                  <a:pt x="434975" y="203264"/>
                  <a:pt x="492919" y="181436"/>
                </a:cubicBezTo>
                <a:cubicBezTo>
                  <a:pt x="550863" y="159608"/>
                  <a:pt x="705644" y="126668"/>
                  <a:pt x="688182" y="98093"/>
                </a:cubicBezTo>
                <a:close/>
              </a:path>
            </a:pathLst>
          </a:cu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F95589B-C444-4E04-85F7-5E5AF077AE11}"/>
              </a:ext>
            </a:extLst>
          </p:cNvPr>
          <p:cNvSpPr/>
          <p:nvPr/>
        </p:nvSpPr>
        <p:spPr>
          <a:xfrm>
            <a:off x="5541169" y="2414126"/>
            <a:ext cx="783431" cy="253344"/>
          </a:xfrm>
          <a:custGeom>
            <a:avLst/>
            <a:gdLst>
              <a:gd name="connsiteX0" fmla="*/ 688182 w 689547"/>
              <a:gd name="connsiteY0" fmla="*/ 98093 h 253344"/>
              <a:gd name="connsiteX1" fmla="*/ 388144 w 689547"/>
              <a:gd name="connsiteY1" fmla="*/ 9986 h 253344"/>
              <a:gd name="connsiteX2" fmla="*/ 159544 w 689547"/>
              <a:gd name="connsiteY2" fmla="*/ 7605 h 253344"/>
              <a:gd name="connsiteX3" fmla="*/ 40482 w 689547"/>
              <a:gd name="connsiteY3" fmla="*/ 59993 h 253344"/>
              <a:gd name="connsiteX4" fmla="*/ 0 w 689547"/>
              <a:gd name="connsiteY4" fmla="*/ 152861 h 253344"/>
              <a:gd name="connsiteX5" fmla="*/ 40482 w 689547"/>
              <a:gd name="connsiteY5" fmla="*/ 217155 h 253344"/>
              <a:gd name="connsiteX6" fmla="*/ 140494 w 689547"/>
              <a:gd name="connsiteY6" fmla="*/ 252874 h 253344"/>
              <a:gd name="connsiteX7" fmla="*/ 330994 w 689547"/>
              <a:gd name="connsiteY7" fmla="*/ 233824 h 253344"/>
              <a:gd name="connsiteX8" fmla="*/ 492919 w 689547"/>
              <a:gd name="connsiteY8" fmla="*/ 181436 h 253344"/>
              <a:gd name="connsiteX9" fmla="*/ 688182 w 689547"/>
              <a:gd name="connsiteY9" fmla="*/ 98093 h 253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9547" h="253344">
                <a:moveTo>
                  <a:pt x="688182" y="98093"/>
                </a:moveTo>
                <a:cubicBezTo>
                  <a:pt x="670720" y="69518"/>
                  <a:pt x="476250" y="25067"/>
                  <a:pt x="388144" y="9986"/>
                </a:cubicBezTo>
                <a:cubicBezTo>
                  <a:pt x="300038" y="-5095"/>
                  <a:pt x="217488" y="-729"/>
                  <a:pt x="159544" y="7605"/>
                </a:cubicBezTo>
                <a:cubicBezTo>
                  <a:pt x="101600" y="15939"/>
                  <a:pt x="67073" y="35784"/>
                  <a:pt x="40482" y="59993"/>
                </a:cubicBezTo>
                <a:cubicBezTo>
                  <a:pt x="13891" y="84202"/>
                  <a:pt x="0" y="126667"/>
                  <a:pt x="0" y="152861"/>
                </a:cubicBezTo>
                <a:cubicBezTo>
                  <a:pt x="0" y="179055"/>
                  <a:pt x="17066" y="200486"/>
                  <a:pt x="40482" y="217155"/>
                </a:cubicBezTo>
                <a:cubicBezTo>
                  <a:pt x="63898" y="233824"/>
                  <a:pt x="92075" y="250096"/>
                  <a:pt x="140494" y="252874"/>
                </a:cubicBezTo>
                <a:cubicBezTo>
                  <a:pt x="188913" y="255652"/>
                  <a:pt x="272256" y="245730"/>
                  <a:pt x="330994" y="233824"/>
                </a:cubicBezTo>
                <a:cubicBezTo>
                  <a:pt x="389731" y="221918"/>
                  <a:pt x="434975" y="203264"/>
                  <a:pt x="492919" y="181436"/>
                </a:cubicBezTo>
                <a:cubicBezTo>
                  <a:pt x="550863" y="159608"/>
                  <a:pt x="705644" y="126668"/>
                  <a:pt x="688182" y="98093"/>
                </a:cubicBezTo>
                <a:close/>
              </a:path>
            </a:pathLst>
          </a:cu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6931CD-C505-4053-99FD-860DC09CC246}"/>
              </a:ext>
            </a:extLst>
          </p:cNvPr>
          <p:cNvCxnSpPr>
            <a:stCxn id="5" idx="0"/>
            <a:endCxn id="3" idx="0"/>
          </p:cNvCxnSpPr>
          <p:nvPr/>
        </p:nvCxnSpPr>
        <p:spPr>
          <a:xfrm>
            <a:off x="6323049" y="2512219"/>
            <a:ext cx="893134" cy="8334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89298D-330C-4047-8980-603D849D767B}"/>
              </a:ext>
            </a:extLst>
          </p:cNvPr>
          <p:cNvCxnSpPr>
            <a:cxnSpLocks/>
            <a:stCxn id="5" idx="4"/>
            <a:endCxn id="3" idx="4"/>
          </p:cNvCxnSpPr>
          <p:nvPr/>
        </p:nvCxnSpPr>
        <p:spPr>
          <a:xfrm>
            <a:off x="5541169" y="2566987"/>
            <a:ext cx="976312" cy="8334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357A413-6FD9-4D8D-969B-2E1A7464EE0B}"/>
              </a:ext>
            </a:extLst>
          </p:cNvPr>
          <p:cNvSpPr txBox="1"/>
          <p:nvPr/>
        </p:nvSpPr>
        <p:spPr>
          <a:xfrm>
            <a:off x="453006" y="2951946"/>
            <a:ext cx="26257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 Slip Wall</a:t>
            </a:r>
          </a:p>
        </p:txBody>
      </p:sp>
    </p:spTree>
    <p:extLst>
      <p:ext uri="{BB962C8B-B14F-4D97-AF65-F5344CB8AC3E}">
        <p14:creationId xmlns:p14="http://schemas.microsoft.com/office/powerpoint/2010/main" val="2536927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0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>
            <a:off x="3114675" y="478631"/>
            <a:ext cx="1273969" cy="5715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H="1" flipV="1">
            <a:off x="3114677" y="478631"/>
            <a:ext cx="166686" cy="604123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H="1" flipV="1">
            <a:off x="4388644" y="535781"/>
            <a:ext cx="50006" cy="621744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>
            <a:off x="3276600" y="6515100"/>
            <a:ext cx="1162050" cy="238125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539B5A-2095-4D8F-8147-02E3D08837F9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Inlet</a:t>
            </a:r>
          </a:p>
        </p:txBody>
      </p:sp>
    </p:spTree>
    <p:extLst>
      <p:ext uri="{BB962C8B-B14F-4D97-AF65-F5344CB8AC3E}">
        <p14:creationId xmlns:p14="http://schemas.microsoft.com/office/powerpoint/2010/main" val="2935720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-11876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>
            <a:off x="8553574" y="2812132"/>
            <a:ext cx="614177" cy="4388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V="1">
            <a:off x="8553574" y="95250"/>
            <a:ext cx="155987" cy="271688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V="1">
            <a:off x="9167751" y="120237"/>
            <a:ext cx="154379" cy="273578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>
            <a:off x="8709561" y="95250"/>
            <a:ext cx="612569" cy="24987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0F4F853-1D37-44EC-8441-CFB2E430CFD8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Outlet</a:t>
            </a:r>
          </a:p>
        </p:txBody>
      </p:sp>
    </p:spTree>
    <p:extLst>
      <p:ext uri="{BB962C8B-B14F-4D97-AF65-F5344CB8AC3E}">
        <p14:creationId xmlns:p14="http://schemas.microsoft.com/office/powerpoint/2010/main" val="67048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-11876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>
            <a:off x="3067174" y="441891"/>
            <a:ext cx="1339726" cy="7880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V="1">
            <a:off x="3124200" y="95251"/>
            <a:ext cx="5585361" cy="35559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V="1">
            <a:off x="4362450" y="120237"/>
            <a:ext cx="4959680" cy="40046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>
            <a:off x="8709561" y="95250"/>
            <a:ext cx="612569" cy="24987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7ECA92-D2AC-4692-BD8C-F697E0F88E8D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Slip wall</a:t>
            </a:r>
          </a:p>
        </p:txBody>
      </p:sp>
    </p:spTree>
    <p:extLst>
      <p:ext uri="{BB962C8B-B14F-4D97-AF65-F5344CB8AC3E}">
        <p14:creationId xmlns:p14="http://schemas.microsoft.com/office/powerpoint/2010/main" val="925156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4B24CF3-97D6-4911-B5F7-2E4171AE35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5" b="3610"/>
          <a:stretch/>
        </p:blipFill>
        <p:spPr>
          <a:xfrm>
            <a:off x="1955914" y="-11876"/>
            <a:ext cx="828017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5F503BB-4C80-4C0A-9CAD-428FA7158D7A}"/>
              </a:ext>
            </a:extLst>
          </p:cNvPr>
          <p:cNvCxnSpPr>
            <a:cxnSpLocks/>
          </p:cNvCxnSpPr>
          <p:nvPr/>
        </p:nvCxnSpPr>
        <p:spPr>
          <a:xfrm flipV="1">
            <a:off x="4406900" y="520700"/>
            <a:ext cx="0" cy="621706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F7C072-46CC-4224-BE4C-1922D8FB5CF7}"/>
              </a:ext>
            </a:extLst>
          </p:cNvPr>
          <p:cNvCxnSpPr>
            <a:cxnSpLocks/>
          </p:cNvCxnSpPr>
          <p:nvPr/>
        </p:nvCxnSpPr>
        <p:spPr>
          <a:xfrm flipV="1">
            <a:off x="4406900" y="2863850"/>
            <a:ext cx="4737100" cy="387391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5D48CB-2E76-4C2D-B907-8BC30559E822}"/>
              </a:ext>
            </a:extLst>
          </p:cNvPr>
          <p:cNvCxnSpPr>
            <a:cxnSpLocks/>
          </p:cNvCxnSpPr>
          <p:nvPr/>
        </p:nvCxnSpPr>
        <p:spPr>
          <a:xfrm flipV="1">
            <a:off x="4362450" y="120237"/>
            <a:ext cx="4959680" cy="40046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44F4C-4552-429F-BA35-4C02E69D9DEE}"/>
              </a:ext>
            </a:extLst>
          </p:cNvPr>
          <p:cNvCxnSpPr>
            <a:cxnSpLocks/>
          </p:cNvCxnSpPr>
          <p:nvPr/>
        </p:nvCxnSpPr>
        <p:spPr>
          <a:xfrm flipV="1">
            <a:off x="9144000" y="120237"/>
            <a:ext cx="178130" cy="2743613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E3813E1-9999-4FDE-9A1C-74F6039F2F8E}"/>
              </a:ext>
            </a:extLst>
          </p:cNvPr>
          <p:cNvSpPr txBox="1"/>
          <p:nvPr/>
        </p:nvSpPr>
        <p:spPr>
          <a:xfrm>
            <a:off x="453006" y="2951946"/>
            <a:ext cx="2625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Slip wall</a:t>
            </a:r>
          </a:p>
        </p:txBody>
      </p:sp>
    </p:spTree>
    <p:extLst>
      <p:ext uri="{BB962C8B-B14F-4D97-AF65-F5344CB8AC3E}">
        <p14:creationId xmlns:p14="http://schemas.microsoft.com/office/powerpoint/2010/main" val="162051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159</Words>
  <Application>Microsoft Office PowerPoint</Application>
  <PresentationFormat>Widescreen</PresentationFormat>
  <Paragraphs>41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Courier New</vt:lpstr>
      <vt:lpstr>Georgia</vt:lpstr>
      <vt:lpstr>Office Theme</vt:lpstr>
      <vt:lpstr>OpenFOAM Mesh Refinement Study</vt:lpstr>
      <vt:lpstr>Project Setup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OpenFoam Mesh Refinement Study</dc:title>
  <dc:creator>Crouse,James L</dc:creator>
  <cp:lastModifiedBy>Crouse,James L</cp:lastModifiedBy>
  <cp:revision>15</cp:revision>
  <dcterms:created xsi:type="dcterms:W3CDTF">2021-06-06T22:15:55Z</dcterms:created>
  <dcterms:modified xsi:type="dcterms:W3CDTF">2021-06-08T01:53:50Z</dcterms:modified>
</cp:coreProperties>
</file>